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56" r:id="rId2"/>
    <p:sldId id="336" r:id="rId3"/>
    <p:sldId id="289" r:id="rId4"/>
    <p:sldId id="292" r:id="rId5"/>
    <p:sldId id="290" r:id="rId6"/>
    <p:sldId id="357" r:id="rId7"/>
    <p:sldId id="325" r:id="rId8"/>
    <p:sldId id="363" r:id="rId9"/>
    <p:sldId id="364" r:id="rId10"/>
    <p:sldId id="365" r:id="rId11"/>
    <p:sldId id="366" r:id="rId12"/>
    <p:sldId id="316" r:id="rId13"/>
    <p:sldId id="315" r:id="rId14"/>
    <p:sldId id="293" r:id="rId15"/>
    <p:sldId id="349" r:id="rId16"/>
    <p:sldId id="343" r:id="rId17"/>
    <p:sldId id="358" r:id="rId18"/>
    <p:sldId id="257" r:id="rId19"/>
    <p:sldId id="368" r:id="rId20"/>
    <p:sldId id="369" r:id="rId21"/>
    <p:sldId id="370" r:id="rId22"/>
    <p:sldId id="371" r:id="rId23"/>
    <p:sldId id="372" r:id="rId24"/>
    <p:sldId id="297" r:id="rId25"/>
    <p:sldId id="339" r:id="rId26"/>
    <p:sldId id="330" r:id="rId27"/>
    <p:sldId id="313" r:id="rId28"/>
    <p:sldId id="373" r:id="rId29"/>
    <p:sldId id="359" r:id="rId30"/>
    <p:sldId id="335" r:id="rId31"/>
    <p:sldId id="362" r:id="rId32"/>
    <p:sldId id="356" r:id="rId33"/>
    <p:sldId id="354" r:id="rId34"/>
    <p:sldId id="300" r:id="rId35"/>
    <p:sldId id="301" r:id="rId36"/>
    <p:sldId id="302" r:id="rId37"/>
    <p:sldId id="303" r:id="rId38"/>
    <p:sldId id="352" r:id="rId39"/>
    <p:sldId id="337" r:id="rId40"/>
    <p:sldId id="353" r:id="rId41"/>
    <p:sldId id="346" r:id="rId42"/>
    <p:sldId id="374" r:id="rId43"/>
    <p:sldId id="376" r:id="rId44"/>
    <p:sldId id="30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3377"/>
    <a:srgbClr val="BC1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61" d="100"/>
          <a:sy n="161" d="100"/>
        </p:scale>
        <p:origin x="228" y="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2024-11-06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617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09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342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80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gabionther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magello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thematthow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eugenetrigub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adam_yo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genefot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retepw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ND8mP8__0qs?utm_source=unsplash&amp;utm_medium=referral&amp;utm_content=creditCopyText" TargetMode="External"/><Relationship Id="rId13" Type="http://schemas.openxmlformats.org/officeDocument/2006/relationships/image" Target="../media/image37.jpg"/><Relationship Id="rId3" Type="http://schemas.openxmlformats.org/officeDocument/2006/relationships/image" Target="../media/image33.png"/><Relationship Id="rId7" Type="http://schemas.openxmlformats.org/officeDocument/2006/relationships/hyperlink" Target="https://unsplash.com/@wildliz?utm_source=unsplash&amp;utm_medium=referral&amp;utm_content=creditCopyText" TargetMode="External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11" Type="http://schemas.openxmlformats.org/officeDocument/2006/relationships/hyperlink" Target="https://unsplash.com/photos/Sc4QuCtbDYA?utm_source=unsplash&amp;utm_medium=referral&amp;utm_content=creditCopyText" TargetMode="External"/><Relationship Id="rId5" Type="http://schemas.openxmlformats.org/officeDocument/2006/relationships/hyperlink" Target="https://unsplash.com/photos/sKoaS29hkn4?utm_source=unsplash&amp;utm_medium=referral&amp;utm_content=creditCopyText" TargetMode="External"/><Relationship Id="rId15" Type="http://schemas.openxmlformats.org/officeDocument/2006/relationships/hyperlink" Target="https://unsplash.com/images/animals/coyote?utm_source=unsplash&amp;utm_medium=referral&amp;utm_content=creditCopyText" TargetMode="External"/><Relationship Id="rId10" Type="http://schemas.openxmlformats.org/officeDocument/2006/relationships/hyperlink" Target="https://unsplash.com/@zmachacek?utm_source=unsplash&amp;utm_medium=referral&amp;utm_content=creditCopyText" TargetMode="External"/><Relationship Id="rId4" Type="http://schemas.openxmlformats.org/officeDocument/2006/relationships/hyperlink" Target="https://unsplash.com/@hans_veth?utm_source=unsplash&amp;utm_medium=referral&amp;utm_content=creditCopyText" TargetMode="External"/><Relationship Id="rId9" Type="http://schemas.openxmlformats.org/officeDocument/2006/relationships/image" Target="../media/image35.jpeg"/><Relationship Id="rId14" Type="http://schemas.openxmlformats.org/officeDocument/2006/relationships/hyperlink" Target="https://unsplash.com/@dylanferreira?utm_source=unsplash&amp;utm_medium=referral&amp;utm_content=creditCopyText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images/animals/wolf?utm_source=unsplash&amp;utm_medium=referral&amp;utm_content=creditCopyText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unsplash.com/@m_zonderling?utm_source=unsplash&amp;utm_medium=referral&amp;utm_content=creditCopyTex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hyperlink" Target="https://commons.wikimedia.org/wiki/File:Fisher_cat_tree.jpg" TargetMode="Externa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dop" TargetMode="External"/><Relationship Id="rId2" Type="http://schemas.openxmlformats.org/officeDocument/2006/relationships/hyperlink" Target="https://unsplash.com/@rayhenness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ja/@pradeepnayak?utm_source=unsplash&amp;utm_medium=referral&amp;utm_content=creditCopy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kfionn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cs typeface="Arial" panose="020B0604020202020204" pitchFamily="34" charset="0"/>
              </a:rPr>
              <a:t>How do resource abundance and stochasticity affect animal movement?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Ph.D. Biol. </a:t>
            </a:r>
            <a:r>
              <a:rPr lang="en-CA">
                <a:cs typeface="Arial" panose="020B0604020202020204" pitchFamily="34" charset="0"/>
              </a:rPr>
              <a:t>candidate</a:t>
            </a:r>
            <a:endParaRPr lang="en-CA" dirty="0">
              <a:cs typeface="Arial" panose="020B0604020202020204" pitchFamily="34" charset="0"/>
            </a:endParaRP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16534-9ADF-00FE-176C-40C68B247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Gabriella Clare Marino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9661" y="979651"/>
            <a:ext cx="7192676" cy="53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Thomas Lefebvre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580" y="961830"/>
            <a:ext cx="8146838" cy="54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128356"/>
            <a:chOff x="7251312" y="1713622"/>
            <a:chExt cx="3280738" cy="41283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 on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5090139" y="6308208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20849B-33AB-431A-9E8E-731BA22F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4" name="Picture 3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8DCA3656-B1B0-4221-AF61-17E7D37E6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350165-8BFD-4AB3-8871-BA3E0A70802B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5C81-002E-49E9-A4CB-293ED3B95C17}"/>
              </a:ext>
            </a:extLst>
          </p:cNvPr>
          <p:cNvSpPr txBox="1"/>
          <p:nvPr/>
        </p:nvSpPr>
        <p:spPr>
          <a:xfrm>
            <a:off x="7050082" y="5196164"/>
            <a:ext cx="49303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Photo by </a:t>
            </a:r>
            <a:r>
              <a:rPr lang="en-CA" sz="900" dirty="0" err="1"/>
              <a:t>Airwolfhound</a:t>
            </a:r>
            <a:r>
              <a:rPr lang="en-CA" sz="900" dirty="0"/>
              <a:t> on Wikimedia Commons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28742-93D6-AA49-DF43-674E288375F5}"/>
              </a:ext>
            </a:extLst>
          </p:cNvPr>
          <p:cNvSpPr txBox="1"/>
          <p:nvPr/>
        </p:nvSpPr>
        <p:spPr>
          <a:xfrm rot="16200000">
            <a:off x="-1679714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2299D-D4AF-E538-17D5-43FFDAB3FC98}"/>
              </a:ext>
            </a:extLst>
          </p:cNvPr>
          <p:cNvSpPr txBox="1"/>
          <p:nvPr/>
        </p:nvSpPr>
        <p:spPr>
          <a:xfrm>
            <a:off x="1235990" y="5516110"/>
            <a:ext cx="563363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 (habitats/ha)</a:t>
            </a:r>
            <a:endParaRPr lang="en-CA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83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537490" y="1063087"/>
            <a:ext cx="264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Photo by </a:t>
            </a:r>
            <a:r>
              <a:rPr lang="en-GB" sz="900" dirty="0"/>
              <a:t>Robert F. </a:t>
            </a:r>
            <a:r>
              <a:rPr lang="en-GB" sz="900" dirty="0" err="1"/>
              <a:t>Tobleron</a:t>
            </a:r>
            <a:r>
              <a:rPr lang="en-GB" sz="900" dirty="0"/>
              <a:t>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505054" y="1063087"/>
            <a:ext cx="304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Photo by Gregory "</a:t>
            </a:r>
            <a:r>
              <a:rPr lang="en-GB" sz="900" dirty="0" err="1"/>
              <a:t>Slobirdr</a:t>
            </a:r>
            <a:r>
              <a:rPr lang="en-GB" sz="900" dirty="0"/>
              <a:t>" Smith on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8485" y="884105"/>
            <a:ext cx="5555030" cy="555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2BE71-7283-1861-567F-92CFFC360272}"/>
              </a:ext>
            </a:extLst>
          </p:cNvPr>
          <p:cNvSpPr txBox="1"/>
          <p:nvPr/>
        </p:nvSpPr>
        <p:spPr>
          <a:xfrm>
            <a:off x="4364234" y="6188642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0496A-D018-14A3-1D61-8BB46596C9F8}"/>
              </a:ext>
            </a:extLst>
          </p:cNvPr>
          <p:cNvSpPr txBox="1"/>
          <p:nvPr/>
        </p:nvSpPr>
        <p:spPr>
          <a:xfrm rot="16200000">
            <a:off x="725007" y="3308961"/>
            <a:ext cx="523614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15600" cy="2852737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46206A-C5CB-4CDF-BD0C-8BF8EB42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Changes in </a:t>
            </a:r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GB" dirty="0"/>
              <a:t> vs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92E725-B5F2-4DE1-AA0E-13E7EA0F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CA" dirty="0"/>
              <a:t>Predictable changes in the mean</a:t>
            </a:r>
            <a:r>
              <a:rPr lang="en-GB" dirty="0"/>
              <a:t>:</a:t>
            </a:r>
          </a:p>
          <a:p>
            <a:r>
              <a:rPr lang="en-GB" dirty="0"/>
              <a:t>Different habitats (forest, grassland, …)</a:t>
            </a:r>
          </a:p>
          <a:p>
            <a:r>
              <a:rPr lang="en-GB" dirty="0"/>
              <a:t>Seasonal changes (temp, </a:t>
            </a:r>
            <a:r>
              <a:rPr lang="en-GB" dirty="0" err="1"/>
              <a:t>precip</a:t>
            </a:r>
            <a:r>
              <a:rPr lang="en-GB" dirty="0"/>
              <a:t>, light, …)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Stochasticity: </a:t>
            </a:r>
          </a:p>
          <a:p>
            <a:r>
              <a:rPr lang="en-GB" dirty="0"/>
              <a:t>Unpredictable events</a:t>
            </a:r>
          </a:p>
          <a:p>
            <a:r>
              <a:rPr lang="en-GB" dirty="0"/>
              <a:t>Extreme and rare events</a:t>
            </a:r>
          </a:p>
          <a:p>
            <a:r>
              <a:rPr lang="en-GB" dirty="0"/>
              <a:t>Climate change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0B355-96F1-4C39-8CD6-6C1A8E8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18</a:t>
            </a:fld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085141-4576-60A0-E102-17C6A0BCC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168" y="751157"/>
            <a:ext cx="4572008" cy="5486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602CA2-6AD5-2E91-8380-CC12341AC174}"/>
              </a:ext>
            </a:extLst>
          </p:cNvPr>
          <p:cNvSpPr txBox="1"/>
          <p:nvPr/>
        </p:nvSpPr>
        <p:spPr>
          <a:xfrm rot="16200000">
            <a:off x="6125306" y="1919627"/>
            <a:ext cx="228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8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C24905-1053-09E5-0D8D-360CD4CC8170}"/>
              </a:ext>
            </a:extLst>
          </p:cNvPr>
          <p:cNvSpPr txBox="1"/>
          <p:nvPr/>
        </p:nvSpPr>
        <p:spPr>
          <a:xfrm rot="16200000">
            <a:off x="6125306" y="4527462"/>
            <a:ext cx="228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8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1800" b="1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689062-E0BA-DDE7-AEAD-CDFD966DD021}"/>
              </a:ext>
            </a:extLst>
          </p:cNvPr>
          <p:cNvSpPr/>
          <p:nvPr/>
        </p:nvSpPr>
        <p:spPr>
          <a:xfrm>
            <a:off x="7083639" y="811763"/>
            <a:ext cx="4796361" cy="2696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1CC940-7C20-94EB-539A-9FCD515B314F}"/>
              </a:ext>
            </a:extLst>
          </p:cNvPr>
          <p:cNvSpPr/>
          <p:nvPr/>
        </p:nvSpPr>
        <p:spPr>
          <a:xfrm>
            <a:off x="7061991" y="3479537"/>
            <a:ext cx="4796361" cy="2696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5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Matt Howard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952" y="984142"/>
            <a:ext cx="9572094" cy="5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0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CA" sz="900" dirty="0"/>
            </a:p>
            <a:p>
              <a:pPr algn="r"/>
              <a:r>
                <a:rPr lang="en-CA" sz="900" dirty="0"/>
                <a:t>photo by Prashant Saini, 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endParaRPr lang="en-CA" sz="900" dirty="0"/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0946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1365"/>
              <a:chOff x="6155871" y="832459"/>
              <a:chExt cx="5503215" cy="3941365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59767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endParaRPr lang="en-CA" sz="900" dirty="0"/>
              </a:p>
              <a:p>
                <a:pPr algn="r"/>
                <a:r>
                  <a:rPr lang="en-CA" sz="900" dirty="0"/>
                  <a:t>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 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endParaRPr lang="en-CA" sz="900" dirty="0"/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Eugene </a:t>
            </a:r>
            <a:r>
              <a:rPr lang="en-CA" sz="900" dirty="0" err="1">
                <a:hlinkClick r:id="rId2"/>
              </a:rPr>
              <a:t>Triguba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6575" y="984142"/>
            <a:ext cx="8078847" cy="5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25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YODA </a:t>
            </a:r>
            <a:r>
              <a:rPr lang="en-CA" sz="900" dirty="0" err="1">
                <a:hlinkClick r:id="rId2"/>
              </a:rPr>
              <a:t>Adaman</a:t>
            </a:r>
            <a:r>
              <a:rPr lang="en-CA" sz="900" dirty="0"/>
              <a:t> </a:t>
            </a:r>
            <a:r>
              <a:rPr lang="en-GB" sz="900" dirty="0"/>
              <a:t>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400" y="984142"/>
            <a:ext cx="7181197" cy="5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7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Gene </a:t>
            </a:r>
            <a:r>
              <a:rPr lang="en-CA" sz="900" dirty="0" err="1">
                <a:hlinkClick r:id="rId2"/>
              </a:rPr>
              <a:t>Gallin</a:t>
            </a:r>
            <a:r>
              <a:rPr lang="en-CA" sz="900" dirty="0"/>
              <a:t> </a:t>
            </a:r>
            <a:r>
              <a:rPr lang="en-GB" sz="900" dirty="0"/>
              <a:t>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848" y="1030324"/>
            <a:ext cx="7940302" cy="5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52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Peter Law</a:t>
            </a:r>
            <a:r>
              <a:rPr lang="en-CA" sz="900" dirty="0"/>
              <a:t> </a:t>
            </a:r>
            <a:r>
              <a:rPr lang="en-GB" sz="900" dirty="0"/>
              <a:t>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848" y="1030324"/>
            <a:ext cx="7940301" cy="5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9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4156A-A966-482B-B96D-C749502D9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7" name="Picture 6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CDB0B4B6-061D-4496-A3EB-2955988E5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5C3940-9348-490C-A10B-AE0E8E19CEC2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85A7-BEC6-89F0-0F69-2CF9B0A0ADD2}"/>
              </a:ext>
            </a:extLst>
          </p:cNvPr>
          <p:cNvSpPr txBox="1"/>
          <p:nvPr/>
        </p:nvSpPr>
        <p:spPr>
          <a:xfrm rot="16200000">
            <a:off x="-1679714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1345A-848F-4DCF-3614-4030D52931AC}"/>
              </a:ext>
            </a:extLst>
          </p:cNvPr>
          <p:cNvSpPr txBox="1"/>
          <p:nvPr/>
        </p:nvSpPr>
        <p:spPr>
          <a:xfrm>
            <a:off x="1123624" y="5516110"/>
            <a:ext cx="59319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 (habitats/ha)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527D4-7E6B-EEB2-76B1-260A98AA3BFA}"/>
              </a:ext>
            </a:extLst>
          </p:cNvPr>
          <p:cNvSpPr txBox="1"/>
          <p:nvPr/>
        </p:nvSpPr>
        <p:spPr>
          <a:xfrm>
            <a:off x="7050082" y="5196164"/>
            <a:ext cx="49303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Photo by </a:t>
            </a:r>
            <a:r>
              <a:rPr lang="en-CA" sz="900" dirty="0" err="1"/>
              <a:t>Airwolfhound</a:t>
            </a:r>
            <a:r>
              <a:rPr lang="en-CA" sz="900" dirty="0"/>
              <a:t> on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50948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Photos by </a:t>
            </a:r>
            <a:r>
              <a:rPr lang="en-CA" sz="900" dirty="0" err="1"/>
              <a:t>Wsiegmund</a:t>
            </a:r>
            <a:r>
              <a:rPr lang="en-CA" sz="900" dirty="0"/>
              <a:t> (cropped) and D. Gordon E. Robertson</a:t>
            </a:r>
            <a:br>
              <a:rPr lang="en-CA" sz="900" dirty="0"/>
            </a:br>
            <a:r>
              <a:rPr lang="en-CA" sz="900" dirty="0"/>
              <a:t>on Wikimedia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FE89DFE-0A81-B34E-09F2-F4EB9D1E3C9D}"/>
              </a:ext>
            </a:extLst>
          </p:cNvPr>
          <p:cNvGrpSpPr/>
          <p:nvPr/>
        </p:nvGrpSpPr>
        <p:grpSpPr>
          <a:xfrm>
            <a:off x="2682163" y="1402740"/>
            <a:ext cx="6903311" cy="4623824"/>
            <a:chOff x="2682163" y="1402740"/>
            <a:chExt cx="6903311" cy="462382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9FDA4A-A580-49DC-934A-BCF569FB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146" t="52348" r="54201" b="14260"/>
            <a:stretch/>
          </p:blipFill>
          <p:spPr>
            <a:xfrm>
              <a:off x="6109263" y="1619780"/>
              <a:ext cx="3476211" cy="392098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24545F-20CA-2B4C-968E-7605B4570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38" t="19252" r="54609" b="47356"/>
            <a:stretch/>
          </p:blipFill>
          <p:spPr>
            <a:xfrm>
              <a:off x="2682163" y="1611838"/>
              <a:ext cx="3476211" cy="392098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CA856C-E665-8EA9-F559-B610FF6A8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38" t="19252" r="54609" b="47356"/>
            <a:stretch/>
          </p:blipFill>
          <p:spPr>
            <a:xfrm>
              <a:off x="2710520" y="1611838"/>
              <a:ext cx="3476211" cy="392098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FF1C783-8271-475A-140D-101639752236}"/>
                </a:ext>
              </a:extLst>
            </p:cNvPr>
            <p:cNvSpPr/>
            <p:nvPr/>
          </p:nvSpPr>
          <p:spPr>
            <a:xfrm>
              <a:off x="6001740" y="1402740"/>
              <a:ext cx="256185" cy="1079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ACB44F-B589-9AF1-7410-C3137A30FC52}"/>
                </a:ext>
              </a:extLst>
            </p:cNvPr>
            <p:cNvSpPr/>
            <p:nvPr/>
          </p:nvSpPr>
          <p:spPr>
            <a:xfrm>
              <a:off x="2683973" y="4828921"/>
              <a:ext cx="256185" cy="1079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1B7323-B1E3-3C5B-90A8-B8263289A161}"/>
                </a:ext>
              </a:extLst>
            </p:cNvPr>
            <p:cNvSpPr txBox="1"/>
            <p:nvPr/>
          </p:nvSpPr>
          <p:spPr>
            <a:xfrm>
              <a:off x="3309708" y="5503344"/>
              <a:ext cx="59319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2800" b="0" i="0" u="none" strike="noStrike" baseline="0" dirty="0">
                  <a:latin typeface="MyriadPro-Semibold"/>
                </a:rPr>
                <a:t>Seasonality</a:t>
              </a:r>
              <a:endParaRPr lang="en-CA" sz="28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E6811A-363D-83B5-FF11-6C72FF4A3A4E}"/>
              </a:ext>
            </a:extLst>
          </p:cNvPr>
          <p:cNvSpPr txBox="1"/>
          <p:nvPr/>
        </p:nvSpPr>
        <p:spPr>
          <a:xfrm rot="16200000">
            <a:off x="510603" y="3190363"/>
            <a:ext cx="4406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479C-9D8D-4F07-8D1C-F700BD422D9E}"/>
              </a:ext>
            </a:extLst>
          </p:cNvPr>
          <p:cNvSpPr txBox="1"/>
          <p:nvPr/>
        </p:nvSpPr>
        <p:spPr>
          <a:xfrm>
            <a:off x="5122624" y="6378563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0254D-6780-4538-ABA4-CD03A32662FB}"/>
              </a:ext>
            </a:extLst>
          </p:cNvPr>
          <p:cNvSpPr txBox="1"/>
          <p:nvPr/>
        </p:nvSpPr>
        <p:spPr>
          <a:xfrm>
            <a:off x="152349" y="1402740"/>
            <a:ext cx="209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Photo by </a:t>
            </a:r>
            <a:r>
              <a:rPr lang="en-GB" sz="900" dirty="0">
                <a:hlinkClick r:id="rId4"/>
              </a:rPr>
              <a:t>Hans </a:t>
            </a:r>
            <a:r>
              <a:rPr lang="en-GB" sz="900" dirty="0" err="1">
                <a:hlinkClick r:id="rId4"/>
              </a:rPr>
              <a:t>Veth</a:t>
            </a:r>
            <a:r>
              <a:rPr lang="en-GB" sz="900" dirty="0"/>
              <a:t> on </a:t>
            </a:r>
            <a:r>
              <a:rPr lang="en-GB" sz="900" dirty="0" err="1">
                <a:hlinkClick r:id="rId5"/>
              </a:rPr>
              <a:t>Unsplash</a:t>
            </a:r>
            <a:endParaRPr lang="en-GB" sz="900" dirty="0"/>
          </a:p>
          <a:p>
            <a:r>
              <a:rPr lang="en-GB" sz="900" dirty="0"/>
              <a:t>(cropped)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84CA5-05E0-4EDA-B846-B3BF854D0B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3" t="33934"/>
          <a:stretch/>
        </p:blipFill>
        <p:spPr>
          <a:xfrm>
            <a:off x="166950" y="1758149"/>
            <a:ext cx="2285371" cy="16708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089305-A3DB-4F6D-BF45-34FAD915AA18}"/>
              </a:ext>
            </a:extLst>
          </p:cNvPr>
          <p:cNvSpPr txBox="1"/>
          <p:nvPr/>
        </p:nvSpPr>
        <p:spPr>
          <a:xfrm>
            <a:off x="9581241" y="946645"/>
            <a:ext cx="25275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Photo by </a:t>
            </a:r>
            <a:r>
              <a:rPr lang="en-GB" sz="900" dirty="0">
                <a:hlinkClick r:id="rId7"/>
              </a:rPr>
              <a:t>Liz Guertin</a:t>
            </a:r>
            <a:r>
              <a:rPr lang="en-GB" sz="900" dirty="0"/>
              <a:t> on </a:t>
            </a:r>
            <a:r>
              <a:rPr lang="en-GB" sz="900" dirty="0" err="1">
                <a:hlinkClick r:id="rId8"/>
              </a:rPr>
              <a:t>Unsplash</a:t>
            </a:r>
            <a:endParaRPr lang="en-CA" sz="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3E245E-4D84-4127-BF45-2585E05076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r="2657"/>
          <a:stretch/>
        </p:blipFill>
        <p:spPr>
          <a:xfrm>
            <a:off x="9581242" y="1159606"/>
            <a:ext cx="2487870" cy="2400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BCB2B-E8FC-FADB-FE62-D3127B1F664F}"/>
              </a:ext>
            </a:extLst>
          </p:cNvPr>
          <p:cNvSpPr txBox="1"/>
          <p:nvPr/>
        </p:nvSpPr>
        <p:spPr>
          <a:xfrm>
            <a:off x="148186" y="5863702"/>
            <a:ext cx="223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Photo by </a:t>
            </a:r>
            <a:r>
              <a:rPr lang="en-GB" sz="900" dirty="0" err="1">
                <a:hlinkClick r:id="rId10"/>
              </a:rPr>
              <a:t>Zdeněk</a:t>
            </a:r>
            <a:r>
              <a:rPr lang="en-GB" sz="900" dirty="0">
                <a:hlinkClick r:id="rId10"/>
              </a:rPr>
              <a:t> </a:t>
            </a:r>
            <a:r>
              <a:rPr lang="en-GB" sz="900" dirty="0" err="1">
                <a:hlinkClick r:id="rId10"/>
              </a:rPr>
              <a:t>Macháček</a:t>
            </a:r>
            <a:r>
              <a:rPr lang="en-GB" sz="900" dirty="0"/>
              <a:t> on </a:t>
            </a:r>
            <a:r>
              <a:rPr lang="en-GB" sz="900" dirty="0" err="1">
                <a:hlinkClick r:id="rId11"/>
              </a:rPr>
              <a:t>Unsplash</a:t>
            </a:r>
            <a:endParaRPr lang="en-GB" sz="900" dirty="0"/>
          </a:p>
          <a:p>
            <a:r>
              <a:rPr lang="en-GB" sz="900" dirty="0"/>
              <a:t>(cropped)</a:t>
            </a:r>
            <a:endParaRPr lang="en-CA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87A7C8-98D1-FDD8-077B-7613A9F71A4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14707" r="25656" b="13358"/>
          <a:stretch/>
        </p:blipFill>
        <p:spPr>
          <a:xfrm>
            <a:off x="227042" y="3560238"/>
            <a:ext cx="2095997" cy="229528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1D0B31F-DDAB-DC4A-9B0F-47B7C88C72EF}"/>
              </a:ext>
            </a:extLst>
          </p:cNvPr>
          <p:cNvGrpSpPr/>
          <p:nvPr/>
        </p:nvGrpSpPr>
        <p:grpSpPr>
          <a:xfrm>
            <a:off x="9545891" y="3675179"/>
            <a:ext cx="2606762" cy="2307483"/>
            <a:chOff x="9603513" y="3655581"/>
            <a:chExt cx="2606762" cy="2307483"/>
          </a:xfrm>
        </p:grpSpPr>
        <p:pic>
          <p:nvPicPr>
            <p:cNvPr id="17" name="Picture 16" descr="A picture containing grass, outdoor, mammal, field&#10;&#10;Description automatically generated">
              <a:extLst>
                <a:ext uri="{FF2B5EF4-FFF2-40B4-BE49-F238E27FC236}">
                  <a16:creationId xmlns:a16="http://schemas.microsoft.com/office/drawing/2014/main" id="{8FA5AB23-7A0D-5C6B-1008-2ACBCE100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0" r="10215"/>
            <a:stretch/>
          </p:blipFill>
          <p:spPr>
            <a:xfrm>
              <a:off x="9603513" y="3655581"/>
              <a:ext cx="2527596" cy="209597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8890C9-F6E7-4847-C6AE-8C30C34D5D19}"/>
                </a:ext>
              </a:extLst>
            </p:cNvPr>
            <p:cNvSpPr txBox="1"/>
            <p:nvPr/>
          </p:nvSpPr>
          <p:spPr>
            <a:xfrm>
              <a:off x="10323267" y="5732232"/>
              <a:ext cx="188700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/>
                <a:t>Photo by </a:t>
              </a:r>
              <a:r>
                <a:rPr lang="en-GB" sz="900" dirty="0">
                  <a:hlinkClick r:id="rId14"/>
                </a:rPr>
                <a:t>Dylan Ferreira</a:t>
              </a:r>
              <a:r>
                <a:rPr lang="en-GB" sz="900" dirty="0"/>
                <a:t> on </a:t>
              </a:r>
              <a:r>
                <a:rPr lang="en-GB" sz="900" dirty="0" err="1">
                  <a:hlinkClick r:id="rId15"/>
                </a:rPr>
                <a:t>Unsplash</a:t>
              </a:r>
              <a:endParaRPr lang="en-CA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73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F9FDA4A-A580-49DC-934A-BCF569FB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34" t="42771" r="37545" b="10069"/>
          <a:stretch/>
        </p:blipFill>
        <p:spPr>
          <a:xfrm>
            <a:off x="8365874" y="784695"/>
            <a:ext cx="3514126" cy="5320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479C-9D8D-4F07-8D1C-F700BD422D9E}"/>
              </a:ext>
            </a:extLst>
          </p:cNvPr>
          <p:cNvSpPr txBox="1"/>
          <p:nvPr/>
        </p:nvSpPr>
        <p:spPr>
          <a:xfrm>
            <a:off x="9246329" y="6308208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pic>
        <p:nvPicPr>
          <p:cNvPr id="33" name="Picture 32" descr="A bear climbing a tree&#10;&#10;Description automatically generated with medium confidence">
            <a:extLst>
              <a:ext uri="{FF2B5EF4-FFF2-40B4-BE49-F238E27FC236}">
                <a16:creationId xmlns:a16="http://schemas.microsoft.com/office/drawing/2014/main" id="{A4FD7532-87A6-4669-B6AC-9A31D3DAD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88" y="1125446"/>
            <a:ext cx="2909451" cy="42370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A9F963-E5E6-4FA4-8DFD-087DD7F8C276}"/>
              </a:ext>
            </a:extLst>
          </p:cNvPr>
          <p:cNvSpPr txBox="1"/>
          <p:nvPr/>
        </p:nvSpPr>
        <p:spPr>
          <a:xfrm>
            <a:off x="4784488" y="5362510"/>
            <a:ext cx="31706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Photo by Douglas H. </a:t>
            </a:r>
            <a:r>
              <a:rPr lang="en-CA" sz="900" dirty="0" err="1"/>
              <a:t>Domedion</a:t>
            </a:r>
            <a:r>
              <a:rPr lang="en-CA" sz="900" dirty="0"/>
              <a:t> on </a:t>
            </a:r>
            <a:r>
              <a:rPr lang="en-CA" sz="900" dirty="0">
                <a:hlinkClick r:id="rId5"/>
              </a:rPr>
              <a:t>Wikimedia Commons</a:t>
            </a:r>
            <a:endParaRPr lang="en-CA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032D2-ECB4-8EFC-140B-DFC63EF62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34" t="17455" r="37545" b="56889"/>
          <a:stretch/>
        </p:blipFill>
        <p:spPr>
          <a:xfrm>
            <a:off x="165099" y="681038"/>
            <a:ext cx="3642811" cy="3000398"/>
          </a:xfrm>
          <a:prstGeom prst="rect">
            <a:avLst/>
          </a:prstGeom>
        </p:spPr>
      </p:pic>
      <p:pic>
        <p:nvPicPr>
          <p:cNvPr id="7" name="Picture 6" descr="A wolf looking at the camera&#10;&#10;Description automatically generated with low confidence">
            <a:extLst>
              <a:ext uri="{FF2B5EF4-FFF2-40B4-BE49-F238E27FC236}">
                <a16:creationId xmlns:a16="http://schemas.microsoft.com/office/drawing/2014/main" id="{092E8480-4424-F6AC-A84C-325F623E1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6" y="3733771"/>
            <a:ext cx="3804049" cy="2538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B16298-5F83-D8F1-C7C0-0CA2639B5E4C}"/>
              </a:ext>
            </a:extLst>
          </p:cNvPr>
          <p:cNvSpPr txBox="1"/>
          <p:nvPr/>
        </p:nvSpPr>
        <p:spPr>
          <a:xfrm>
            <a:off x="68804" y="6282893"/>
            <a:ext cx="19177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Photo by </a:t>
            </a:r>
            <a:r>
              <a:rPr lang="en-GB" sz="900" dirty="0">
                <a:hlinkClick r:id="rId7"/>
              </a:rPr>
              <a:t>M. </a:t>
            </a:r>
            <a:r>
              <a:rPr lang="en-GB" sz="900" dirty="0" err="1">
                <a:hlinkClick r:id="rId7"/>
              </a:rPr>
              <a:t>Zonderling</a:t>
            </a:r>
            <a:r>
              <a:rPr lang="en-GB" sz="900" dirty="0"/>
              <a:t> on </a:t>
            </a:r>
            <a:r>
              <a:rPr lang="en-GB" sz="900" dirty="0" err="1">
                <a:hlinkClick r:id="rId8"/>
              </a:rPr>
              <a:t>Unsplash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858883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8485" y="891822"/>
            <a:ext cx="5555030" cy="555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6B462-72DB-F036-AC3C-B6E699FA708B}"/>
              </a:ext>
            </a:extLst>
          </p:cNvPr>
          <p:cNvSpPr txBox="1"/>
          <p:nvPr/>
        </p:nvSpPr>
        <p:spPr>
          <a:xfrm rot="16200000">
            <a:off x="725007" y="3308961"/>
            <a:ext cx="523614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2BE71-7283-1861-567F-92CFFC360272}"/>
              </a:ext>
            </a:extLst>
          </p:cNvPr>
          <p:cNvSpPr txBox="1"/>
          <p:nvPr/>
        </p:nvSpPr>
        <p:spPr>
          <a:xfrm>
            <a:off x="4364234" y="6188642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62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517CD5E-D8E3-A143-531F-ABD7E0BF7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33950"/>
            <a:ext cx="51816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6252556" cy="5316538"/>
          </a:xfrm>
        </p:spPr>
        <p:txBody>
          <a:bodyPr anchor="ctr"/>
          <a:lstStyle/>
          <a:p>
            <a:r>
              <a:rPr lang="en-GB" dirty="0"/>
              <a:t>Area required for essential needs</a:t>
            </a:r>
          </a:p>
          <a:p>
            <a:r>
              <a:rPr lang="en-GB" dirty="0"/>
              <a:t>Excludes exploratory paths</a:t>
            </a:r>
          </a:p>
          <a:p>
            <a:r>
              <a:rPr lang="en-GB" dirty="0"/>
              <a:t>HR must have a stable centroid</a:t>
            </a:r>
          </a:p>
          <a:p>
            <a:endParaRPr lang="en-GB" dirty="0"/>
          </a:p>
          <a:p>
            <a:r>
              <a:rPr lang="en-GB" dirty="0"/>
              <a:t>Not applicable to:</a:t>
            </a:r>
          </a:p>
          <a:p>
            <a:pPr lvl="1"/>
            <a:r>
              <a:rPr lang="en-GB" dirty="0"/>
              <a:t>Nomadic animals</a:t>
            </a:r>
          </a:p>
          <a:p>
            <a:pPr lvl="1"/>
            <a:r>
              <a:rPr lang="en-GB" dirty="0"/>
              <a:t>Migrating animals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88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5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934" y="3902690"/>
            <a:ext cx="5181600" cy="2694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Stationary environments --&gt; constant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Constant mean</a:t>
            </a:r>
          </a:p>
          <a:p>
            <a:r>
              <a:rPr lang="en-CA" dirty="0"/>
              <a:t>Constant variance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HR remains constant over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6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41B4D5-BEE7-8E44-B014-46BAA7625FFF}"/>
              </a:ext>
            </a:extLst>
          </p:cNvPr>
          <p:cNvSpPr txBox="1"/>
          <p:nvPr/>
        </p:nvSpPr>
        <p:spPr>
          <a:xfrm>
            <a:off x="8270818" y="3291698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3A2F5-3EF0-41F9-C40D-8D5E76CB4C94}"/>
              </a:ext>
            </a:extLst>
          </p:cNvPr>
          <p:cNvSpPr txBox="1"/>
          <p:nvPr/>
        </p:nvSpPr>
        <p:spPr>
          <a:xfrm>
            <a:off x="8270818" y="6352143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20871-79D2-3187-1E79-660200604373}"/>
              </a:ext>
            </a:extLst>
          </p:cNvPr>
          <p:cNvSpPr txBox="1"/>
          <p:nvPr/>
        </p:nvSpPr>
        <p:spPr>
          <a:xfrm rot="16200000">
            <a:off x="5213749" y="4986958"/>
            <a:ext cx="230838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61BDB-60DE-CA65-4F6E-1F358EE94AE0}"/>
              </a:ext>
            </a:extLst>
          </p:cNvPr>
          <p:cNvSpPr txBox="1"/>
          <p:nvPr/>
        </p:nvSpPr>
        <p:spPr>
          <a:xfrm rot="16200000">
            <a:off x="5220797" y="1919839"/>
            <a:ext cx="227734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AA3377"/>
                </a:solidFill>
                <a:latin typeface="MyriadPro-Semibold"/>
              </a:rPr>
              <a:t>Resources</a:t>
            </a:r>
            <a:endParaRPr lang="en-CA" b="1" dirty="0">
              <a:solidFill>
                <a:srgbClr val="AA33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</a:t>
            </a:r>
            <a:r>
              <a:rPr lang="en-CA" b="1" dirty="0">
                <a:solidFill>
                  <a:schemeClr val="accent2"/>
                </a:solidFill>
              </a:rPr>
              <a:t>mean</a:t>
            </a:r>
            <a:r>
              <a:rPr lang="en-CA" dirty="0"/>
              <a:t> --&gt;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 changes rapidly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Constant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decreases faster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8EF21832-A2BE-C520-49AC-CD53C1CDB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934" y="3902690"/>
            <a:ext cx="5181599" cy="2694432"/>
          </a:xfrm>
          <a:prstGeom prst="rect">
            <a:avLst/>
          </a:prstGeom>
        </p:spPr>
      </p:pic>
      <p:pic>
        <p:nvPicPr>
          <p:cNvPr id="25" name="Content Placeholder 8">
            <a:extLst>
              <a:ext uri="{FF2B5EF4-FFF2-40B4-BE49-F238E27FC236}">
                <a16:creationId xmlns:a16="http://schemas.microsoft.com/office/drawing/2014/main" id="{2902E41B-1887-3DEB-FC83-D0398D5659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600" cy="2590800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D75FE2-B335-CA79-35BC-10C8CD4F7780}"/>
              </a:ext>
            </a:extLst>
          </p:cNvPr>
          <p:cNvSpPr txBox="1"/>
          <p:nvPr/>
        </p:nvSpPr>
        <p:spPr>
          <a:xfrm>
            <a:off x="8270818" y="3291698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36F7A1-96DC-D3B7-B3D5-CD4F23438685}"/>
              </a:ext>
            </a:extLst>
          </p:cNvPr>
          <p:cNvSpPr txBox="1"/>
          <p:nvPr/>
        </p:nvSpPr>
        <p:spPr>
          <a:xfrm>
            <a:off x="8270818" y="6352143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88F0A8-70C1-6EDE-A8DA-1FA0EFFB729A}"/>
              </a:ext>
            </a:extLst>
          </p:cNvPr>
          <p:cNvSpPr txBox="1"/>
          <p:nvPr/>
        </p:nvSpPr>
        <p:spPr>
          <a:xfrm rot="16200000">
            <a:off x="5213749" y="4986958"/>
            <a:ext cx="230838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3EB3F5-EF82-FF87-93C1-CD0ADFFAE065}"/>
              </a:ext>
            </a:extLst>
          </p:cNvPr>
          <p:cNvSpPr txBox="1"/>
          <p:nvPr/>
        </p:nvSpPr>
        <p:spPr>
          <a:xfrm rot="16200000">
            <a:off x="5220797" y="1919839"/>
            <a:ext cx="227734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AA3377"/>
                </a:solidFill>
                <a:latin typeface="MyriadPro-Semibold"/>
              </a:rPr>
              <a:t>Resources</a:t>
            </a:r>
            <a:endParaRPr lang="en-CA" b="1" dirty="0">
              <a:solidFill>
                <a:srgbClr val="AA33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Changes in </a:t>
            </a:r>
            <a:r>
              <a:rPr lang="en-CA" b="1" dirty="0">
                <a:solidFill>
                  <a:schemeClr val="accent2"/>
                </a:solidFill>
              </a:rPr>
              <a:t>mean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variance</a:t>
            </a:r>
            <a:r>
              <a:rPr lang="en-CA" dirty="0"/>
              <a:t> have contrasting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Linearly increasing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and 50% HR decrease at</a:t>
                </a:r>
                <a:br>
                  <a:rPr lang="en-CA" dirty="0"/>
                </a:br>
                <a:r>
                  <a:rPr lang="en-CA" dirty="0"/>
                  <a:t>a similar speed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 r="-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03A9DF08-9141-5EC4-0966-D7C23C88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934" y="3902690"/>
            <a:ext cx="5181599" cy="2694432"/>
          </a:xfrm>
          <a:prstGeom prst="rect">
            <a:avLst/>
          </a:prstGeom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6420236F-2B62-97DB-8608-F720A604E0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600" cy="25908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983F46-9F78-2F50-5FAD-B4418DBD149E}"/>
              </a:ext>
            </a:extLst>
          </p:cNvPr>
          <p:cNvSpPr txBox="1"/>
          <p:nvPr/>
        </p:nvSpPr>
        <p:spPr>
          <a:xfrm>
            <a:off x="8270818" y="3291698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A3AB1-A148-76DE-DD26-8CEB995CD903}"/>
              </a:ext>
            </a:extLst>
          </p:cNvPr>
          <p:cNvSpPr txBox="1"/>
          <p:nvPr/>
        </p:nvSpPr>
        <p:spPr>
          <a:xfrm>
            <a:off x="8270818" y="6352143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905FD1-889A-6286-9A78-DF3F9CF7B16D}"/>
              </a:ext>
            </a:extLst>
          </p:cNvPr>
          <p:cNvSpPr txBox="1"/>
          <p:nvPr/>
        </p:nvSpPr>
        <p:spPr>
          <a:xfrm rot="16200000">
            <a:off x="5213749" y="4986958"/>
            <a:ext cx="230838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F54CD-B778-55E5-1EF2-02DF6670A339}"/>
              </a:ext>
            </a:extLst>
          </p:cNvPr>
          <p:cNvSpPr txBox="1"/>
          <p:nvPr/>
        </p:nvSpPr>
        <p:spPr>
          <a:xfrm rot="16200000">
            <a:off x="5220797" y="1919839"/>
            <a:ext cx="227734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AA3377"/>
                </a:solidFill>
                <a:latin typeface="MyriadPro-Semibold"/>
              </a:rPr>
              <a:t>Resources</a:t>
            </a:r>
            <a:endParaRPr lang="en-CA" b="1" dirty="0">
              <a:solidFill>
                <a:srgbClr val="AA33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99E442-587A-3126-220C-DDBAEAE3E4E9}"/>
              </a:ext>
            </a:extLst>
          </p:cNvPr>
          <p:cNvSpPr/>
          <p:nvPr/>
        </p:nvSpPr>
        <p:spPr>
          <a:xfrm>
            <a:off x="2484967" y="3572933"/>
            <a:ext cx="249766" cy="1452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0718F-877B-42AE-9CA4-084C00E0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A2FBB5-E628-4A4E-B78F-2FC9BE43D6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31" r="-25" b="-31"/>
          <a:stretch/>
        </p:blipFill>
        <p:spPr>
          <a:xfrm>
            <a:off x="2501899" y="702801"/>
            <a:ext cx="8778085" cy="601867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84856-4C68-43CC-9A4C-5420D05A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9A0A0-043E-8BE3-9B19-AE1BC07617B8}"/>
              </a:ext>
            </a:extLst>
          </p:cNvPr>
          <p:cNvSpPr txBox="1"/>
          <p:nvPr/>
        </p:nvSpPr>
        <p:spPr>
          <a:xfrm>
            <a:off x="2777067" y="725562"/>
            <a:ext cx="83829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C3EC5-FB72-B5D7-6CF9-356B43ABF5BA}"/>
              </a:ext>
            </a:extLst>
          </p:cNvPr>
          <p:cNvSpPr txBox="1"/>
          <p:nvPr/>
        </p:nvSpPr>
        <p:spPr>
          <a:xfrm rot="16200000">
            <a:off x="1431045" y="4071642"/>
            <a:ext cx="223906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rgbClr val="AA3377"/>
                </a:solidFill>
                <a:latin typeface="MyriadPro-Semibold"/>
              </a:rPr>
              <a:t>Resources</a:t>
            </a:r>
            <a:endParaRPr lang="en-CA" sz="2400" b="1" dirty="0">
              <a:solidFill>
                <a:srgbClr val="AA337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2E051-AE9C-C149-FF58-247020026C97}"/>
              </a:ext>
            </a:extLst>
          </p:cNvPr>
          <p:cNvSpPr/>
          <p:nvPr/>
        </p:nvSpPr>
        <p:spPr>
          <a:xfrm>
            <a:off x="2426132" y="2107342"/>
            <a:ext cx="898736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D13C7-83B8-614F-F15E-76014A28F3FB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017EEEE6-2520-A43E-C64F-B07AB3735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4" r="81558"/>
          <a:stretch/>
        </p:blipFill>
        <p:spPr>
          <a:xfrm>
            <a:off x="438067" y="2022277"/>
            <a:ext cx="1973306" cy="46973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8CED3B-6AAE-B8D3-0834-A064C44AC058}"/>
              </a:ext>
            </a:extLst>
          </p:cNvPr>
          <p:cNvSpPr txBox="1"/>
          <p:nvPr/>
        </p:nvSpPr>
        <p:spPr>
          <a:xfrm rot="16200000">
            <a:off x="-1471373" y="4039338"/>
            <a:ext cx="430953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FFA6EA-BF39-D30D-4DB1-2EE399FBFD0E}"/>
              </a:ext>
            </a:extLst>
          </p:cNvPr>
          <p:cNvSpPr/>
          <p:nvPr/>
        </p:nvSpPr>
        <p:spPr>
          <a:xfrm>
            <a:off x="186951" y="1374738"/>
            <a:ext cx="2389028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A3944CDC-FB5C-D65F-75F5-79AAFC31AB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r="-104"/>
          <a:stretch/>
        </p:blipFill>
        <p:spPr>
          <a:xfrm>
            <a:off x="2484967" y="729218"/>
            <a:ext cx="8778085" cy="60186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A20A0-6013-59A1-9B12-898E1031B0C1}"/>
              </a:ext>
            </a:extLst>
          </p:cNvPr>
          <p:cNvSpPr txBox="1"/>
          <p:nvPr/>
        </p:nvSpPr>
        <p:spPr>
          <a:xfrm>
            <a:off x="2777067" y="793295"/>
            <a:ext cx="83829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6455BC-F19D-543D-C55B-1F77AF8B7408}"/>
              </a:ext>
            </a:extLst>
          </p:cNvPr>
          <p:cNvSpPr txBox="1"/>
          <p:nvPr/>
        </p:nvSpPr>
        <p:spPr>
          <a:xfrm rot="16200000">
            <a:off x="350603" y="4059018"/>
            <a:ext cx="434889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C2480782-A8AA-E504-C02A-F0A18B996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4" r="81558"/>
          <a:stretch/>
        </p:blipFill>
        <p:spPr>
          <a:xfrm>
            <a:off x="438067" y="2022277"/>
            <a:ext cx="1973306" cy="46973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BA94A9-B39B-EA75-DB66-C145B431CFC1}"/>
              </a:ext>
            </a:extLst>
          </p:cNvPr>
          <p:cNvSpPr txBox="1"/>
          <p:nvPr/>
        </p:nvSpPr>
        <p:spPr>
          <a:xfrm rot="16200000">
            <a:off x="-1471373" y="4039338"/>
            <a:ext cx="430953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E1C2C-15DB-2EEC-DCAD-47166C1FF35C}"/>
              </a:ext>
            </a:extLst>
          </p:cNvPr>
          <p:cNvSpPr txBox="1"/>
          <p:nvPr/>
        </p:nvSpPr>
        <p:spPr>
          <a:xfrm>
            <a:off x="6469322" y="5667942"/>
            <a:ext cx="510461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A0D89-6A5D-E82B-2F61-A7427F7EAC8E}"/>
              </a:ext>
            </a:extLst>
          </p:cNvPr>
          <p:cNvSpPr txBox="1"/>
          <p:nvPr/>
        </p:nvSpPr>
        <p:spPr>
          <a:xfrm rot="16200000">
            <a:off x="-1437339" y="3330200"/>
            <a:ext cx="3937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</a:p>
          <a:p>
            <a:pPr algn="ctr"/>
            <a:endParaRPr lang="en-CA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F2637-C9D4-BB01-BAB1-506EA78020DA}"/>
              </a:ext>
            </a:extLst>
          </p:cNvPr>
          <p:cNvSpPr txBox="1"/>
          <p:nvPr/>
        </p:nvSpPr>
        <p:spPr>
          <a:xfrm>
            <a:off x="880532" y="5667942"/>
            <a:ext cx="512712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C65A4D-F5D4-CC26-92AF-3391FA5A8F62}"/>
              </a:ext>
            </a:extLst>
          </p:cNvPr>
          <p:cNvSpPr/>
          <p:nvPr/>
        </p:nvSpPr>
        <p:spPr>
          <a:xfrm>
            <a:off x="6096000" y="2527300"/>
            <a:ext cx="373322" cy="2404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470A89-159F-A4FE-7064-F8956A541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33950"/>
            <a:ext cx="51816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Examples of a stable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6967452" cy="5316538"/>
          </a:xfrm>
        </p:spPr>
        <p:txBody>
          <a:bodyPr anchor="ctr"/>
          <a:lstStyle/>
          <a:p>
            <a:r>
              <a:rPr lang="en-GB" dirty="0"/>
              <a:t>An eagle returning to its nest</a:t>
            </a:r>
          </a:p>
          <a:p>
            <a:r>
              <a:rPr lang="en-GB" dirty="0"/>
              <a:t>A bear returning to its den</a:t>
            </a:r>
          </a:p>
          <a:p>
            <a:r>
              <a:rPr lang="en-CA" dirty="0"/>
              <a:t>A bee returning to its hive</a:t>
            </a:r>
          </a:p>
          <a:p>
            <a:r>
              <a:rPr lang="en-CA" dirty="0"/>
              <a:t>The center of a coyote’s hunting grounds</a:t>
            </a:r>
          </a:p>
          <a:p>
            <a:r>
              <a:rPr lang="en-CA" dirty="0"/>
              <a:t>The center of a deer’s foraging grounds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7640C043-FE90-4082-A293-11AA05720D47}"/>
              </a:ext>
            </a:extLst>
          </p:cNvPr>
          <p:cNvSpPr/>
          <p:nvPr/>
        </p:nvSpPr>
        <p:spPr>
          <a:xfrm>
            <a:off x="8848489" y="3158769"/>
            <a:ext cx="445646" cy="445646"/>
          </a:xfrm>
          <a:prstGeom prst="star5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8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Run analyses for:</a:t>
            </a:r>
          </a:p>
          <a:p>
            <a:pPr lvl="1"/>
            <a:r>
              <a:rPr lang="en-CA" sz="2800" dirty="0"/>
              <a:t>3,000+ animals</a:t>
            </a:r>
          </a:p>
          <a:p>
            <a:pPr lvl="1"/>
            <a:r>
              <a:rPr lang="en-CA" sz="2800" dirty="0"/>
              <a:t>85+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DC1C91-3D25-8112-E10B-6E5491C7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481966"/>
            <a:ext cx="2900842" cy="2900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153B1-59D5-4CD1-BA03-BBD31633571F}"/>
              </a:ext>
            </a:extLst>
          </p:cNvPr>
          <p:cNvSpPr txBox="1"/>
          <p:nvPr/>
        </p:nvSpPr>
        <p:spPr>
          <a:xfrm>
            <a:off x="9006704" y="6148942"/>
            <a:ext cx="279823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797BC-572F-3D40-E2B0-F459FA8B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2523"/>
            <a:ext cx="2900842" cy="290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 as a </a:t>
            </a:r>
            <a:r>
              <a:rPr lang="en-CA" b="1" dirty="0">
                <a:solidFill>
                  <a:srgbClr val="C00000"/>
                </a:solidFill>
              </a:rPr>
              <a:t>catch-all variable</a:t>
            </a:r>
            <a:r>
              <a:rPr lang="en-CA" dirty="0"/>
              <a:t> for animal’s needs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 lvl="1"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1B46D-A7DE-1856-B704-FB01307D92F9}"/>
              </a:ext>
            </a:extLst>
          </p:cNvPr>
          <p:cNvSpPr txBox="1"/>
          <p:nvPr/>
        </p:nvSpPr>
        <p:spPr>
          <a:xfrm rot="16200000">
            <a:off x="7648924" y="1548645"/>
            <a:ext cx="25945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7209F-B491-3861-72C7-72D6894BE759}"/>
              </a:ext>
            </a:extLst>
          </p:cNvPr>
          <p:cNvSpPr txBox="1"/>
          <p:nvPr/>
        </p:nvSpPr>
        <p:spPr>
          <a:xfrm>
            <a:off x="9213355" y="3030589"/>
            <a:ext cx="228232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C29F4-EA13-B6E1-C29A-FFE6A1FBEB35}"/>
              </a:ext>
            </a:extLst>
          </p:cNvPr>
          <p:cNvSpPr txBox="1"/>
          <p:nvPr/>
        </p:nvSpPr>
        <p:spPr>
          <a:xfrm rot="16200000">
            <a:off x="7648923" y="4643213"/>
            <a:ext cx="25945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42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6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DC1C91-3D25-8112-E10B-6E5491C7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481966"/>
            <a:ext cx="2900842" cy="2900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153B1-59D5-4CD1-BA03-BBD31633571F}"/>
              </a:ext>
            </a:extLst>
          </p:cNvPr>
          <p:cNvSpPr txBox="1"/>
          <p:nvPr/>
        </p:nvSpPr>
        <p:spPr>
          <a:xfrm>
            <a:off x="9006704" y="6148942"/>
            <a:ext cx="279823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797BC-572F-3D40-E2B0-F459FA8B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2523"/>
            <a:ext cx="2900842" cy="290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 as a </a:t>
            </a:r>
            <a:r>
              <a:rPr lang="en-CA" b="1" dirty="0">
                <a:solidFill>
                  <a:srgbClr val="C00000"/>
                </a:solidFill>
              </a:rPr>
              <a:t>catch-all variable</a:t>
            </a:r>
            <a:r>
              <a:rPr lang="en-CA" dirty="0"/>
              <a:t> for animal’s needs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 lvl="1"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1B46D-A7DE-1856-B704-FB01307D92F9}"/>
              </a:ext>
            </a:extLst>
          </p:cNvPr>
          <p:cNvSpPr txBox="1"/>
          <p:nvPr/>
        </p:nvSpPr>
        <p:spPr>
          <a:xfrm rot="16200000">
            <a:off x="7648924" y="1548645"/>
            <a:ext cx="25945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7209F-B491-3861-72C7-72D6894BE759}"/>
              </a:ext>
            </a:extLst>
          </p:cNvPr>
          <p:cNvSpPr txBox="1"/>
          <p:nvPr/>
        </p:nvSpPr>
        <p:spPr>
          <a:xfrm>
            <a:off x="9213355" y="3030589"/>
            <a:ext cx="228232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C29F4-EA13-B6E1-C29A-FFE6A1FBEB35}"/>
              </a:ext>
            </a:extLst>
          </p:cNvPr>
          <p:cNvSpPr txBox="1"/>
          <p:nvPr/>
        </p:nvSpPr>
        <p:spPr>
          <a:xfrm rot="16200000">
            <a:off x="7648923" y="4643213"/>
            <a:ext cx="25945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824556" cy="53165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1800" b="0" i="0" u="none" strike="noStrike" baseline="0" dirty="0" err="1"/>
              <a:t>Bista</a:t>
            </a:r>
            <a:r>
              <a:rPr lang="en-GB" sz="1800" b="0" i="0" u="none" strike="noStrike" baseline="0" dirty="0"/>
              <a:t>, D., G. S. Baxter, N. J. Hudson, S. T. Lama, and P. J. Murray. 2022. Effect of </a:t>
            </a:r>
            <a:r>
              <a:rPr lang="en-CA" sz="1800" b="0" i="0" u="none" strike="noStrike" baseline="0" dirty="0"/>
              <a:t>disturbances and habitat fragmentation on an arboreal habitat specialist mammal using </a:t>
            </a:r>
            <a:r>
              <a:rPr lang="en-GB" sz="1800" b="0" i="0" u="none" strike="noStrike" baseline="0" dirty="0"/>
              <a:t>GPS telemetry: A case of the red panda. Landscape Ecology 37:795–809.</a:t>
            </a:r>
            <a:endParaRPr lang="en-US" sz="1800" b="0" i="0" u="none" strike="noStrike" baseline="0" dirty="0"/>
          </a:p>
          <a:p>
            <a:pPr algn="l"/>
            <a:r>
              <a:rPr lang="en-US" sz="1800" b="0" i="0" u="none" strike="noStrike" baseline="0" dirty="0" err="1"/>
              <a:t>Geremia</a:t>
            </a:r>
            <a:r>
              <a:rPr lang="en-US" sz="1800" b="0" i="0" u="none" strike="noStrike" baseline="0" dirty="0"/>
              <a:t>, C., J. A. Merkle, D. R. </a:t>
            </a:r>
            <a:r>
              <a:rPr lang="en-US" sz="1800" b="0" i="0" u="none" strike="noStrike" baseline="0" dirty="0" err="1"/>
              <a:t>Eacker</a:t>
            </a:r>
            <a:r>
              <a:rPr lang="en-US" sz="1800" b="0" i="0" u="none" strike="noStrike" baseline="0" dirty="0"/>
              <a:t>, R. L. Wallen, P. J. White, M. </a:t>
            </a:r>
            <a:r>
              <a:rPr lang="en-US" sz="1800" b="0" i="0" u="none" strike="noStrike" baseline="0" dirty="0" err="1"/>
              <a:t>Hebblewhite</a:t>
            </a:r>
            <a:r>
              <a:rPr lang="en-US" sz="18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800" dirty="0"/>
          </a:p>
          <a:p>
            <a:pPr algn="l"/>
            <a:r>
              <a:rPr lang="en-US" sz="1800" b="0" i="0" u="none" strike="noStrike" baseline="0" dirty="0" err="1"/>
              <a:t>Herfindal</a:t>
            </a:r>
            <a:r>
              <a:rPr lang="en-US" sz="1800" b="0" i="0" u="none" strike="noStrike" baseline="0" dirty="0"/>
              <a:t>, I., J. D. C. Linnell, J. </a:t>
            </a:r>
            <a:r>
              <a:rPr lang="en-US" sz="1800" b="0" i="0" u="none" strike="noStrike" baseline="0" dirty="0" err="1"/>
              <a:t>Odden</a:t>
            </a:r>
            <a:r>
              <a:rPr lang="en-US" sz="18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800" b="0" i="0" u="none" strike="noStrike" baseline="0" dirty="0" err="1"/>
              <a:t>Lucherini</a:t>
            </a:r>
            <a:r>
              <a:rPr lang="en-US" sz="1800" b="0" i="0" u="none" strike="noStrike" baseline="0" dirty="0"/>
              <a:t>, M., and S. Lovari. 1996. Habitat richness affects home range size in the red fox Vulpes </a:t>
            </a:r>
            <a:r>
              <a:rPr lang="en-US" sz="1800" b="0" i="0" u="none" strike="noStrike" baseline="0" dirty="0" err="1"/>
              <a:t>vulpes</a:t>
            </a:r>
            <a:r>
              <a:rPr lang="en-US" sz="1800" b="0" i="0" u="none" strike="noStrike" baseline="0" dirty="0"/>
              <a:t>. </a:t>
            </a:r>
            <a:r>
              <a:rPr lang="en-US" sz="1800" b="0" i="0" u="none" strike="noStrike" baseline="0" dirty="0" err="1"/>
              <a:t>Behavioural</a:t>
            </a:r>
            <a:r>
              <a:rPr lang="en-US" sz="1800" b="0" i="0" u="none" strike="noStrike" baseline="0" dirty="0"/>
              <a:t> Processes 36:103–105. </a:t>
            </a:r>
          </a:p>
          <a:p>
            <a:pPr algn="l"/>
            <a:r>
              <a:rPr lang="en-US" sz="1800" b="0" i="0" u="none" strike="noStrike" baseline="0" dirty="0"/>
              <a:t>Nilsen, E. B., I. </a:t>
            </a:r>
            <a:r>
              <a:rPr lang="en-US" sz="1800" b="0" i="0" u="none" strike="noStrike" baseline="0" dirty="0" err="1"/>
              <a:t>Herfindal</a:t>
            </a:r>
            <a:r>
              <a:rPr lang="en-US" sz="18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800" b="0" i="0" u="none" strike="noStrike" baseline="0" dirty="0" err="1"/>
              <a:t>Écoscience</a:t>
            </a:r>
            <a:r>
              <a:rPr lang="en-US" sz="1800" b="0" i="0" u="none" strike="noStrike" baseline="0" dirty="0"/>
              <a:t> 12:68–75.</a:t>
            </a:r>
          </a:p>
          <a:p>
            <a:pPr algn="l"/>
            <a:r>
              <a:rPr lang="en-US" sz="1800" b="0" i="0" u="none" strike="noStrike" baseline="0" dirty="0"/>
              <a:t>Relyea, R. A., R. K. Lawrence, and S. </a:t>
            </a:r>
            <a:r>
              <a:rPr lang="en-US" sz="1800" b="0" i="0" u="none" strike="noStrike" baseline="0" dirty="0" err="1"/>
              <a:t>Demarais</a:t>
            </a:r>
            <a:r>
              <a:rPr lang="en-US" sz="18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800" dirty="0"/>
          </a:p>
          <a:p>
            <a:pPr algn="l"/>
            <a:r>
              <a:rPr lang="en-US" sz="1800" b="0" i="0" u="none" strike="noStrike" baseline="0" dirty="0" err="1"/>
              <a:t>Rickbeil</a:t>
            </a:r>
            <a:r>
              <a:rPr lang="en-US" sz="1800" b="0" i="0" u="none" strike="noStrike" baseline="0" dirty="0"/>
              <a:t>, G. J. M., J. A. Merkle, G. Anderson, M. P. Atwood, J. P. Beckmann, E. K. Cole, A. B. </a:t>
            </a:r>
            <a:r>
              <a:rPr lang="en-US" sz="1800" b="0" i="0" u="none" strike="noStrike" baseline="0" dirty="0" err="1"/>
              <a:t>Courtemanch</a:t>
            </a:r>
            <a:r>
              <a:rPr lang="en-US" sz="18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800" dirty="0"/>
              <a:t>Rizzuto M., Leroux S.J., Vander Wal E., Richmond I.C., </a:t>
            </a:r>
            <a:r>
              <a:rPr lang="en-CA" sz="1800" dirty="0" err="1"/>
              <a:t>Heckford</a:t>
            </a:r>
            <a:r>
              <a:rPr lang="en-CA" sz="1800" dirty="0"/>
              <a:t> T.R., </a:t>
            </a:r>
            <a:r>
              <a:rPr lang="en-CA" sz="1800" dirty="0" err="1"/>
              <a:t>Balluffi</a:t>
            </a:r>
            <a:r>
              <a:rPr lang="en-CA" sz="1800" dirty="0"/>
              <a:t>-Fry J., et al. (2021). Forage stoichiometry predicts the home range size of a small terrestrial herbivore. </a:t>
            </a:r>
            <a:r>
              <a:rPr lang="en-CA" sz="1800" dirty="0" err="1"/>
              <a:t>Oecologia</a:t>
            </a:r>
            <a:r>
              <a:rPr lang="en-CA" sz="1800" dirty="0"/>
              <a:t> 197, 327–338.</a:t>
            </a:r>
          </a:p>
          <a:p>
            <a:pPr algn="l"/>
            <a:r>
              <a:rPr lang="en-US" sz="18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might affect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</a:t>
            </a:r>
            <a:r>
              <a:rPr lang="en-CA" dirty="0"/>
              <a:t> size?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ctr"/>
              <a:lstStyle/>
              <a:p>
                <a:r>
                  <a:rPr lang="en-GB" dirty="0"/>
                  <a:t>Resource abundance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</a:t>
                </a:r>
              </a:p>
              <a:p>
                <a:r>
                  <a:rPr lang="en-GB" dirty="0"/>
                  <a:t>Competition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Predation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Heterogeneity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Connectivity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Movement cost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87149D30-31A0-7204-A4FA-03121873A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Ray Hennessy</a:t>
            </a:r>
            <a:r>
              <a:rPr lang="en-CA" sz="900" dirty="0"/>
              <a:t> </a:t>
            </a:r>
            <a:r>
              <a:rPr lang="en-GB" sz="900" dirty="0"/>
              <a:t>on </a:t>
            </a:r>
            <a:r>
              <a:rPr lang="en-GB" sz="900" dirty="0" err="1">
                <a:hlinkClick r:id="rId3"/>
              </a:rPr>
              <a:t>Unsplash</a:t>
            </a:r>
            <a:r>
              <a:rPr lang="en-GB" sz="900" dirty="0"/>
              <a:t> </a:t>
            </a:r>
            <a:endParaRPr lang="en-CA" sz="900" dirty="0"/>
          </a:p>
        </p:txBody>
      </p:sp>
      <p:pic>
        <p:nvPicPr>
          <p:cNvPr id="10" name="Picture 9" descr="A picture containing bird, outdoor, water, bird of prey&#10;&#10;Description automatically generated">
            <a:extLst>
              <a:ext uri="{FF2B5EF4-FFF2-40B4-BE49-F238E27FC236}">
                <a16:creationId xmlns:a16="http://schemas.microsoft.com/office/drawing/2014/main" id="{286F135A-3920-67D2-D33D-C0E061127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74" y="969615"/>
            <a:ext cx="8137452" cy="54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GB" sz="900" dirty="0">
                <a:hlinkClick r:id="rId2"/>
              </a:rPr>
              <a:t>Pradeep Nayak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4384" y="969615"/>
            <a:ext cx="8123231" cy="54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Kieran Murphy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4384" y="979651"/>
            <a:ext cx="8123231" cy="53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3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4408</TotalTime>
  <Words>1769</Words>
  <Application>Microsoft Office PowerPoint</Application>
  <PresentationFormat>Widescreen</PresentationFormat>
  <Paragraphs>286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AdvPSUnv</vt:lpstr>
      <vt:lpstr>Arial</vt:lpstr>
      <vt:lpstr>Calibri</vt:lpstr>
      <vt:lpstr>Calibri Light</vt:lpstr>
      <vt:lpstr>Cambria Math</vt:lpstr>
      <vt:lpstr>MyriadPro-Semibold</vt:lpstr>
      <vt:lpstr>Office Theme</vt:lpstr>
      <vt:lpstr>How do resource abundance and stochasticity affect animal movement?</vt:lpstr>
      <vt:lpstr>Why do animals move?</vt:lpstr>
      <vt:lpstr>What is a home range?</vt:lpstr>
      <vt:lpstr>Examples of a stable centroid</vt:lpstr>
      <vt:lpstr>What might affect home range size?</vt:lpstr>
      <vt:lpstr>Resource abundance and HR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examples in literature</vt:lpstr>
      <vt:lpstr>Resource abundance and HR: examples in literature</vt:lpstr>
      <vt:lpstr>Resource abundance and HR: examples in literature</vt:lpstr>
      <vt:lpstr>Resource abundance and HR: an abundance of evidence</vt:lpstr>
      <vt:lpstr>Resource abundance and HR: hypothesis</vt:lpstr>
      <vt:lpstr>Resource unpredictability and HR</vt:lpstr>
      <vt:lpstr>Changes in resource abundance vs resource unpredictability</vt:lpstr>
      <vt:lpstr>Resource unpredictability and HR: examples</vt:lpstr>
      <vt:lpstr>Resource unpredictability and HR: examples</vt:lpstr>
      <vt:lpstr>Resource unpredictability and HR: examples</vt:lpstr>
      <vt:lpstr>Resource unpredictability and HR: examples</vt:lpstr>
      <vt:lpstr>Resource unpredictability and HR: examples</vt:lpstr>
      <vt:lpstr>Resource unpredictability and HR: examples in literature</vt:lpstr>
      <vt:lpstr>Resource unpredictability and HR: examples in literature</vt:lpstr>
      <vt:lpstr>Resource unpredictability and HR: examples in literature</vt:lpstr>
      <vt:lpstr>Resource unpredictability and HR: examples in literature</vt:lpstr>
      <vt:lpstr>Resource unpredictability and HR: hypothesis</vt:lpstr>
      <vt:lpstr>Simulating movement</vt:lpstr>
      <vt:lpstr>Simulating animal movement</vt:lpstr>
      <vt:lpstr>Simulating animal movement</vt:lpstr>
      <vt:lpstr>Simulating animal movement</vt:lpstr>
      <vt:lpstr>Simulating animal movement</vt:lpstr>
      <vt:lpstr>Stationary environments --&gt; constant HR</vt:lpstr>
      <vt:lpstr>Changing mean --&gt; HR changes rapidly</vt:lpstr>
      <vt:lpstr>Changes in mean and variance have contrasting effects</vt:lpstr>
      <vt:lpstr>Relationships can be complicated…</vt:lpstr>
      <vt:lpstr>Relationships can be complicated…</vt:lpstr>
      <vt:lpstr>…but they can also be simple!</vt:lpstr>
      <vt:lpstr>What’s next?</vt:lpstr>
      <vt:lpstr>Summary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143</cp:revision>
  <dcterms:created xsi:type="dcterms:W3CDTF">2021-11-11T16:37:17Z</dcterms:created>
  <dcterms:modified xsi:type="dcterms:W3CDTF">2024-11-06T20:09:23Z</dcterms:modified>
</cp:coreProperties>
</file>